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859" r:id="rId2"/>
    <p:sldId id="860" r:id="rId3"/>
    <p:sldId id="861" r:id="rId4"/>
    <p:sldId id="862" r:id="rId5"/>
    <p:sldId id="863" r:id="rId6"/>
    <p:sldId id="864" r:id="rId7"/>
    <p:sldId id="865" r:id="rId8"/>
    <p:sldId id="866" r:id="rId9"/>
    <p:sldId id="867" r:id="rId10"/>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5" autoAdjust="0"/>
    <p:restoredTop sz="94606" autoAdjust="0"/>
  </p:normalViewPr>
  <p:slideViewPr>
    <p:cSldViewPr>
      <p:cViewPr varScale="1">
        <p:scale>
          <a:sx n="111" d="100"/>
          <a:sy n="111" d="100"/>
        </p:scale>
        <p:origin x="342"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第二部分　能力进阶篇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进阶训练　</a:t>
            </a:r>
            <a:r>
              <a:rPr lang="en-US" altLang="zh-CN" sz="4800" b="0" dirty="0" smtClean="0">
                <a:solidFill>
                  <a:srgbClr val="000000"/>
                </a:solidFill>
                <a:ea typeface="微软雅黑" panose="020B0503020204020204" pitchFamily="34" charset="-122"/>
                <a:cs typeface="Times New Roman" panose="02020603050405020304" pitchFamily="18" charset="0"/>
              </a:rPr>
              <a:t>2</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新趋势题型-4字.eps" descr="id:2147500408;FounderCES"/>
          <p:cNvPicPr/>
          <p:nvPr/>
        </p:nvPicPr>
        <p:blipFill>
          <a:blip r:embed="rId2"/>
          <a:stretch>
            <a:fillRect/>
          </a:stretch>
        </p:blipFill>
        <p:spPr>
          <a:xfrm>
            <a:off x="3142878" y="2310585"/>
            <a:ext cx="4896544" cy="589310"/>
          </a:xfrm>
          <a:prstGeom prst="rect">
            <a:avLst/>
          </a:prstGeom>
        </p:spPr>
      </p:pic>
      <p:sp>
        <p:nvSpPr>
          <p:cNvPr id="10" name="内容占位符 1"/>
          <p:cNvSpPr txBox="1">
            <a:spLocks/>
          </p:cNvSpPr>
          <p:nvPr/>
        </p:nvSpPr>
        <p:spPr bwMode="auto">
          <a:xfrm>
            <a:off x="360854" y="2132856"/>
            <a:ext cx="114858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选词填空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clrChange>
              <a:clrFrom>
                <a:srgbClr val="FFFFFF"/>
              </a:clrFrom>
              <a:clrTo>
                <a:srgbClr val="FFFFFF">
                  <a:alpha val="0"/>
                </a:srgbClr>
              </a:clrTo>
            </a:clrChange>
          </a:blip>
          <a:stretch>
            <a:fillRect/>
          </a:stretch>
        </p:blipFill>
        <p:spPr>
          <a:xfrm>
            <a:off x="329574" y="838482"/>
            <a:ext cx="11517127" cy="1286529"/>
          </a:xfrm>
          <a:prstGeom prst="rect">
            <a:avLst/>
          </a:prstGeom>
        </p:spPr>
      </p:pic>
      <p:sp>
        <p:nvSpPr>
          <p:cNvPr id="9" name="内容占位符 1"/>
          <p:cNvSpPr>
            <a:spLocks noGrp="1"/>
          </p:cNvSpPr>
          <p:nvPr>
            <p:ph idx="1"/>
          </p:nvPr>
        </p:nvSpPr>
        <p:spPr>
          <a:xfrm>
            <a:off x="360854" y="3013394"/>
            <a:ext cx="11485848" cy="164916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文通过一位年轻人与老人的对话</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讲述了老人曾用智慧和宽容挽救年轻人的故事。</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语篇导航-DA.eps" descr="id:2147487420;FounderCES"/>
          <p:cNvPicPr/>
          <p:nvPr/>
        </p:nvPicPr>
        <p:blipFill>
          <a:blip r:embed="rId4"/>
          <a:stretch>
            <a:fillRect/>
          </a:stretch>
        </p:blipFill>
        <p:spPr>
          <a:xfrm>
            <a:off x="550590" y="3175994"/>
            <a:ext cx="2664296" cy="651057"/>
          </a:xfrm>
          <a:prstGeom prst="rect">
            <a:avLst/>
          </a:prstGeom>
        </p:spPr>
      </p:pic>
      <p:sp>
        <p:nvSpPr>
          <p:cNvPr id="14" name="内容占位符 1"/>
          <p:cNvSpPr txBox="1">
            <a:spLocks/>
          </p:cNvSpPr>
          <p:nvPr/>
        </p:nvSpPr>
        <p:spPr bwMode="auto">
          <a:xfrm>
            <a:off x="5087094" y="4708486"/>
            <a:ext cx="675960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河南郑州外国语学校期末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2701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内容占位符 1"/>
          <p:cNvSpPr>
            <a:spLocks noGrp="1"/>
          </p:cNvSpPr>
          <p:nvPr>
            <p:ph idx="1"/>
          </p:nvPr>
        </p:nvSpPr>
        <p:spPr>
          <a:xfrm>
            <a:off x="360854" y="741035"/>
            <a:ext cx="11485848" cy="2419124"/>
          </a:xfrm>
        </p:spPr>
        <p:txBody>
          <a:bodyPr/>
          <a:lstStyle/>
          <a:p>
            <a:pPr algn="ctr" hangingPunct="0">
              <a:lnSpc>
                <a:spcPct val="135000"/>
              </a:lnSpc>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thief</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tabLst>
                <a:tab pos="5850890" algn="l"/>
              </a:tabLst>
            </a:pP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old man was sitting in the park</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indent="715963" algn="dist" hangingPunct="0">
              <a:lnSpc>
                <a:spcPct val="135000"/>
              </a:lnSpc>
              <a:spcAft>
                <a:spcPts val="0"/>
              </a:spcAft>
              <a:tabLst>
                <a:tab pos="5850890" algn="l"/>
              </a:tabLst>
            </a:pP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young man came and asked,</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a:t>
            </a: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 me</a:t>
            </a: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your</a:t>
            </a:r>
          </a:p>
          <a:p>
            <a:pPr hangingPunct="0">
              <a:lnSpc>
                <a:spcPct val="135000"/>
              </a:lnSpc>
              <a:spcAft>
                <a:spcPts val="0"/>
              </a:spcAft>
              <a:tabLst>
                <a:tab pos="5850890" algn="l"/>
              </a:tabLst>
            </a:pP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years ago</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bwMode="auto">
          <a:xfrm>
            <a:off x="334566" y="824961"/>
            <a:ext cx="11521280" cy="519154"/>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7" name="矩形 6"/>
          <p:cNvSpPr/>
          <p:nvPr/>
        </p:nvSpPr>
        <p:spPr>
          <a:xfrm>
            <a:off x="604697" y="2567253"/>
            <a:ext cx="1324402" cy="523220"/>
          </a:xfrm>
          <a:prstGeom prst="rect">
            <a:avLst/>
          </a:prstGeom>
        </p:spPr>
        <p:txBody>
          <a:bodyPr wrap="none">
            <a:spAutoFit/>
          </a:bodyPr>
          <a:lstStyle/>
          <a:p>
            <a:r>
              <a:rPr lang="en-US" altLang="zh-CN"/>
              <a:t>student</a:t>
            </a:r>
            <a:endParaRPr lang="zh-CN" altLang="en-US" sz="2000"/>
          </a:p>
        </p:txBody>
      </p:sp>
      <p:sp>
        <p:nvSpPr>
          <p:cNvPr id="8" name="内容占位符 1"/>
          <p:cNvSpPr txBox="1">
            <a:spLocks/>
          </p:cNvSpPr>
          <p:nvPr/>
        </p:nvSpPr>
        <p:spPr bwMode="auto">
          <a:xfrm>
            <a:off x="360854" y="3044087"/>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考查名词。句意：一位年轻人走过来问道：</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先生！还记得我吗？</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 </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年前我是您的学生。</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根据后文年轻人回忆上学时的事情可知，</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 </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年前他是老人的学生。</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是可数名词，这里指年轻人一个人，用单数形式。故填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0693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677656"/>
          </a:xfrm>
        </p:spPr>
        <p:txBody>
          <a:bodyPr/>
          <a:lstStyle/>
          <a:p>
            <a:pPr algn="ctr"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thief</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man asked</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 my son, I can’t see well now and my memory also becomes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days</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That’s why I can not recognize you</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60854" y="881989"/>
            <a:ext cx="11485848" cy="530005"/>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5336702" y="2151400"/>
            <a:ext cx="982961" cy="523220"/>
          </a:xfrm>
          <a:prstGeom prst="rect">
            <a:avLst/>
          </a:prstGeom>
        </p:spPr>
        <p:txBody>
          <a:bodyPr wrap="none">
            <a:spAutoFit/>
          </a:bodyPr>
          <a:lstStyle/>
          <a:p>
            <a:r>
              <a:rPr lang="en-US" altLang="zh-CN"/>
              <a:t>weak</a:t>
            </a:r>
            <a:endParaRPr lang="zh-CN" altLang="en-US" sz="2000"/>
          </a:p>
        </p:txBody>
      </p:sp>
      <p:sp>
        <p:nvSpPr>
          <p:cNvPr id="5" name="内容占位符 1"/>
          <p:cNvSpPr txBox="1">
            <a:spLocks/>
          </p:cNvSpPr>
          <p:nvPr/>
        </p:nvSpPr>
        <p:spPr bwMode="auto">
          <a:xfrm>
            <a:off x="360854" y="3303838"/>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考查形容词。句意：哦，孩子，我现在视力不好，而且这些天我的记忆力也变差了。根据前文</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can’t see well now</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以及语境可知，这里说记忆力变差，应用形容词</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79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2031325"/>
          </a:xfrm>
        </p:spPr>
        <p:txBody>
          <a:bodyPr/>
          <a:lstStyle/>
          <a:p>
            <a:pPr algn="ctr"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thief</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 I have become a teacher just like you because you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when I was in 7th grade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360854" y="864993"/>
            <a:ext cx="11485848" cy="530005"/>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a:xfrm>
            <a:off x="10015109" y="1499708"/>
            <a:ext cx="1042273" cy="523220"/>
          </a:xfrm>
          <a:prstGeom prst="rect">
            <a:avLst/>
          </a:prstGeom>
        </p:spPr>
        <p:txBody>
          <a:bodyPr wrap="none">
            <a:spAutoFit/>
          </a:bodyPr>
          <a:lstStyle/>
          <a:p>
            <a:r>
              <a:rPr lang="en-US" altLang="zh-CN"/>
              <a:t>saved</a:t>
            </a:r>
            <a:endParaRPr lang="zh-CN" altLang="en-US" sz="2000"/>
          </a:p>
        </p:txBody>
      </p:sp>
      <p:sp>
        <p:nvSpPr>
          <p:cNvPr id="6" name="内容占位符 1"/>
          <p:cNvSpPr txBox="1">
            <a:spLocks/>
          </p:cNvSpPr>
          <p:nvPr/>
        </p:nvSpPr>
        <p:spPr bwMode="auto">
          <a:xfrm>
            <a:off x="360854" y="2671069"/>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考查动词。句意：先生，我像您一样成为了一名老师，因为在我七年级的时候您挽救了我。根据后文年轻人讲述老人处理他偷手表这件事没有让他留下小偷的标签可知，老人挽救了他。</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 I was in 7th grade</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可知，该句时态为一般过去时。故填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saved</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001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p:cNvSpPr>
            <a:spLocks noGrp="1"/>
          </p:cNvSpPr>
          <p:nvPr>
            <p:ph idx="1"/>
          </p:nvPr>
        </p:nvSpPr>
        <p:spPr>
          <a:xfrm>
            <a:off x="360854" y="746120"/>
            <a:ext cx="11485848" cy="3970318"/>
          </a:xfrm>
        </p:spPr>
        <p:txBody>
          <a:bodyPr/>
          <a:lstStyle/>
          <a:p>
            <a:pPr algn="ctr"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save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weak</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thief</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happened</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 answered,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Sir, there was a very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boy in our class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One day he came to school wearing a very expensive watch</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just liked it so much that I took away the watch</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reported to you about his stolen watch</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said,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Whoever stole that watch should return it, I will not punish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didn’t dare to come forward and return that watch out of fear</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bwMode="auto">
          <a:xfrm>
            <a:off x="1505352" y="908720"/>
            <a:ext cx="9196851" cy="461665"/>
          </a:xfrm>
          <a:prstGeom prst="rect">
            <a:avLst/>
          </a:prstGeom>
          <a:noFill/>
          <a:ln w="19050" algn="ctr">
            <a:solidFill>
              <a:schemeClr val="tx1"/>
            </a:solidFill>
            <a:miter lim="800000"/>
          </a:ln>
        </p:spPr>
        <p:txBody>
          <a:bodyPr vert="horz" wrap="none" lIns="91440" tIns="45720" rIns="91440" bIns="45720" numCol="1" rtlCol="0" anchor="ctr" anchorCtr="0" compatLnSpc="1">
            <a:spAutoFit/>
          </a:bodyPr>
          <a:lstStyle/>
          <a:p>
            <a:pPr algn="just">
              <a:spcAft>
                <a:spcPts val="0"/>
              </a:spcAft>
            </a:pPr>
            <a:endParaRPr lang="zh-CN" altLang="en-US" sz="2400" kern="100" dirty="0" smtClean="0">
              <a:solidFill>
                <a:srgbClr val="FF0000"/>
              </a:solidFill>
            </a:endParaRPr>
          </a:p>
        </p:txBody>
      </p:sp>
      <p:sp>
        <p:nvSpPr>
          <p:cNvPr id="4" name="矩形 3"/>
          <p:cNvSpPr/>
          <p:nvPr/>
        </p:nvSpPr>
        <p:spPr>
          <a:xfrm>
            <a:off x="7125503" y="1952996"/>
            <a:ext cx="1023037" cy="461665"/>
          </a:xfrm>
          <a:prstGeom prst="rect">
            <a:avLst/>
          </a:prstGeom>
        </p:spPr>
        <p:txBody>
          <a:bodyPr wrap="none">
            <a:spAutoFit/>
          </a:bodyPr>
          <a:lstStyle/>
          <a:p>
            <a:r>
              <a:rPr lang="en-US" altLang="zh-CN" sz="2400"/>
              <a:t>rich</a:t>
            </a:r>
            <a:r>
              <a:rPr lang="zh-CN" altLang="zh-CN" sz="2400">
                <a:cs typeface="Times New Roman" panose="02020603050405020304" pitchFamily="18" charset="0"/>
              </a:rPr>
              <a:t>　</a:t>
            </a:r>
            <a:endParaRPr lang="zh-CN" altLang="en-US" sz="1800"/>
          </a:p>
        </p:txBody>
      </p:sp>
      <p:sp>
        <p:nvSpPr>
          <p:cNvPr id="5" name="内容占位符 1"/>
          <p:cNvSpPr txBox="1">
            <a:spLocks/>
          </p:cNvSpPr>
          <p:nvPr/>
        </p:nvSpPr>
        <p:spPr bwMode="auto">
          <a:xfrm>
            <a:off x="360854" y="454704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考查形容词。句意：先生，我们班有一个非常富有的男孩。根据后文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day he came to school wearing a very expensive watch.</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可知，这个男孩很富有，应用形容词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作定语。故填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rich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0292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132956"/>
          </a:xfrm>
        </p:spPr>
        <p:txBody>
          <a:bodyPr/>
          <a:lstStyle/>
          <a:p>
            <a:pPr indent="914400" hangingPunct="0">
              <a:lnSpc>
                <a:spcPct val="123000"/>
              </a:lnSpc>
              <a:spcAft>
                <a:spcPts val="0"/>
              </a:spcAft>
              <a:tabLst>
                <a:tab pos="5850890" algn="l"/>
              </a:tabLst>
            </a:pP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 you made the class stand in line with our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20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 one was allowed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允许</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eyes until his watch was found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you were getting close to me</a:t>
            </a:r>
            <a:r>
              <a:rPr lang="en-US" altLang="zh-CN" sz="2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heart started beating quickly as my theft</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偷窃</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to be caught and for the rest of my life I would be labeled</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贴标签</a:t>
            </a:r>
            <a:r>
              <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a:t>
            </a:r>
            <a:r>
              <a:rPr lang="en-US" altLang="zh-CN" sz="22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      </a:t>
            </a:r>
            <a:r>
              <a:rPr lang="zh-CN" altLang="zh-CN" sz="22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you got that watch from my pocket, but even after getting it, you kept checking until the end</a:t>
            </a:r>
            <a:r>
              <a:rPr lang="en-US" altLang="zh-CN" sz="22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147957" y="697049"/>
            <a:ext cx="731290" cy="461665"/>
          </a:xfrm>
          <a:prstGeom prst="rect">
            <a:avLst/>
          </a:prstGeom>
        </p:spPr>
        <p:txBody>
          <a:bodyPr wrap="none">
            <a:spAutoFit/>
          </a:bodyPr>
          <a:lstStyle/>
          <a:p>
            <a:r>
              <a:rPr lang="en-US" altLang="zh-CN" sz="2400"/>
              <a:t>eyes</a:t>
            </a:r>
            <a:endParaRPr lang="zh-CN" altLang="en-US" sz="1800"/>
          </a:p>
        </p:txBody>
      </p:sp>
      <p:sp>
        <p:nvSpPr>
          <p:cNvPr id="6" name="矩形 5"/>
          <p:cNvSpPr/>
          <p:nvPr/>
        </p:nvSpPr>
        <p:spPr>
          <a:xfrm>
            <a:off x="1559801" y="1111126"/>
            <a:ext cx="817853" cy="461665"/>
          </a:xfrm>
          <a:prstGeom prst="rect">
            <a:avLst/>
          </a:prstGeom>
        </p:spPr>
        <p:txBody>
          <a:bodyPr wrap="none">
            <a:spAutoFit/>
          </a:bodyPr>
          <a:lstStyle/>
          <a:p>
            <a:r>
              <a:rPr lang="en-US" altLang="zh-CN" sz="2400"/>
              <a:t>open</a:t>
            </a:r>
            <a:endParaRPr lang="zh-CN" altLang="en-US" sz="1800"/>
          </a:p>
        </p:txBody>
      </p:sp>
      <p:sp>
        <p:nvSpPr>
          <p:cNvPr id="7" name="矩形 6"/>
          <p:cNvSpPr/>
          <p:nvPr/>
        </p:nvSpPr>
        <p:spPr>
          <a:xfrm>
            <a:off x="3305897" y="2004009"/>
            <a:ext cx="782587" cy="461665"/>
          </a:xfrm>
          <a:prstGeom prst="rect">
            <a:avLst/>
          </a:prstGeom>
        </p:spPr>
        <p:txBody>
          <a:bodyPr wrap="none">
            <a:spAutoFit/>
          </a:bodyPr>
          <a:lstStyle/>
          <a:p>
            <a:r>
              <a:rPr lang="en-US" altLang="zh-CN" sz="2400"/>
              <a:t>thief</a:t>
            </a:r>
            <a:endParaRPr lang="zh-CN" altLang="en-US" sz="1800"/>
          </a:p>
        </p:txBody>
      </p:sp>
      <p:sp>
        <p:nvSpPr>
          <p:cNvPr id="8" name="内容占位符 1"/>
          <p:cNvSpPr txBox="1">
            <a:spLocks/>
          </p:cNvSpPr>
          <p:nvPr/>
        </p:nvSpPr>
        <p:spPr bwMode="auto">
          <a:xfrm>
            <a:off x="360854" y="2834082"/>
            <a:ext cx="11485848" cy="13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3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5</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考查名词。句意：然后您让全班同学闭着眼睛站成一排。根据</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closed</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以及</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until his watch was found</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可知，此处是让同学们闭着眼睛。</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eye</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是可数名词，这里指全班同学的眼睛，用复数形式</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eyes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eyes</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内容占位符 1"/>
          <p:cNvSpPr txBox="1">
            <a:spLocks/>
          </p:cNvSpPr>
          <p:nvPr/>
        </p:nvSpPr>
        <p:spPr bwMode="auto">
          <a:xfrm>
            <a:off x="360854" y="4095926"/>
            <a:ext cx="11485848" cy="1341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23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6</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考查动词。句意：在找到手表之前，任何人都不允许睁开眼睛。根据前文</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closed</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可知，这里指不允许睁开眼睛。</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是动词，</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allowed to do sth</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被允许做某事</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，所以用动词原形。故填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txBox="1">
            <a:spLocks/>
          </p:cNvSpPr>
          <p:nvPr/>
        </p:nvSpPr>
        <p:spPr bwMode="auto">
          <a:xfrm>
            <a:off x="360854" y="5357770"/>
            <a:ext cx="11485848" cy="13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23000"/>
              </a:lnSpc>
              <a:spcAft>
                <a:spcPts val="0"/>
              </a:spcAft>
            </a:pPr>
            <a:r>
              <a:rPr lang="en-US" altLang="zh-CN" sz="2200" smtClean="0">
                <a:solidFill>
                  <a:srgbClr val="00B0F0"/>
                </a:solidFill>
                <a:latin typeface="Times New Roman" panose="02020603050405020304" pitchFamily="18" charset="0"/>
                <a:ea typeface="宋体" panose="02010600030101010101" pitchFamily="2" charset="-122"/>
              </a:rPr>
              <a:t>7</a:t>
            </a:r>
            <a:r>
              <a:rPr lang="en-US" altLang="zh-CN" sz="2200" smtClean="0">
                <a:solidFill>
                  <a:srgbClr val="00B0F0"/>
                </a:solidFill>
                <a:latin typeface="宋体" panose="02010600030101010101" pitchFamily="2" charset="-122"/>
                <a:cs typeface="Times New Roman" panose="02020603050405020304" pitchFamily="18" charset="0"/>
              </a:rPr>
              <a:t>.</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2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考查名词。句意：当您走近我时，我的心跳开始加快，因为我的偷窃行为就要被发现了，而且余生我都会被贴上小偷的标签。根据前文年轻人偷了手表可知，如果被发现他会被贴上</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小偷</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的标签。</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thief</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是名词，意为</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小偷</a:t>
            </a:r>
            <a:r>
              <a:rPr lang="en-US" altLang="zh-CN" sz="22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后跟单数名词。故填</a:t>
            </a:r>
            <a:r>
              <a:rPr lang="en-US"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thief</a:t>
            </a:r>
            <a:r>
              <a:rPr lang="zh-CN" altLang="zh-CN" sz="22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2027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31325"/>
          </a:xfrm>
        </p:spPr>
        <p:txBody>
          <a:bodyPr/>
          <a:lstStyle/>
          <a:p>
            <a:pPr indent="914400" hangingPunct="0">
              <a:spcAft>
                <a:spcPts val="0"/>
              </a:spcAft>
              <a:tabLst>
                <a:tab pos="5850890" algn="l"/>
              </a:tabLst>
            </a:pP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giving his watch back, you said, </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don’t come to school wearing such things and whoever had stolen it mustn’t do such a thing again</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you started </a:t>
            </a:r>
            <a:r>
              <a:rPr lang="en-US" altLang="zh-CN" sz="28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usual</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2973989" y="2104575"/>
            <a:ext cx="1571264" cy="523220"/>
          </a:xfrm>
          <a:prstGeom prst="rect">
            <a:avLst/>
          </a:prstGeom>
        </p:spPr>
        <p:txBody>
          <a:bodyPr wrap="none">
            <a:spAutoFit/>
          </a:bodyPr>
          <a:lstStyle/>
          <a:p>
            <a:r>
              <a:rPr lang="en-US" altLang="zh-CN"/>
              <a:t> teaching</a:t>
            </a:r>
            <a:endParaRPr lang="zh-CN" altLang="en-US" sz="2000"/>
          </a:p>
        </p:txBody>
      </p:sp>
      <p:sp>
        <p:nvSpPr>
          <p:cNvPr id="4" name="内容占位符 1"/>
          <p:cNvSpPr txBox="1">
            <a:spLocks/>
          </p:cNvSpPr>
          <p:nvPr/>
        </p:nvSpPr>
        <p:spPr bwMode="auto">
          <a:xfrm>
            <a:off x="360854" y="2661642"/>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考查非谓语动词。句意：归还他的手表时，您说：</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现在，不要戴着这样的东西来学校，偷东西的人再也不能做这样的事了。</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然后您像往常一样开始教学。前文讲述了老人是老师，所以这里说像往常一样开始教学。</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教，动词。</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start doing sth</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开始做某事。故填</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teaching</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7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587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Saying this the young man’s eyes filled with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he said,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never said that I was a thief and you never even treated me </a:t>
            </a:r>
            <a:r>
              <a:rPr lang="en-US" altLang="zh-CN" sz="2400" u="sng"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 very day I decided to become a teacher just like you</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7087198" y="859985"/>
            <a:ext cx="833883" cy="461665"/>
          </a:xfrm>
          <a:prstGeom prst="rect">
            <a:avLst/>
          </a:prstGeom>
        </p:spPr>
        <p:txBody>
          <a:bodyPr wrap="none">
            <a:spAutoFit/>
          </a:bodyPr>
          <a:lstStyle/>
          <a:p>
            <a:r>
              <a:rPr lang="en-US" altLang="zh-CN" sz="2400"/>
              <a:t>tears</a:t>
            </a:r>
            <a:endParaRPr lang="zh-CN" altLang="en-US" sz="1800"/>
          </a:p>
        </p:txBody>
      </p:sp>
      <p:sp>
        <p:nvSpPr>
          <p:cNvPr id="4" name="矩形 3"/>
          <p:cNvSpPr/>
          <p:nvPr/>
        </p:nvSpPr>
        <p:spPr>
          <a:xfrm>
            <a:off x="6715707" y="1361925"/>
            <a:ext cx="1562479" cy="461665"/>
          </a:xfrm>
          <a:prstGeom prst="rect">
            <a:avLst/>
          </a:prstGeom>
        </p:spPr>
        <p:txBody>
          <a:bodyPr wrap="none">
            <a:spAutoFit/>
          </a:bodyPr>
          <a:lstStyle/>
          <a:p>
            <a:r>
              <a:rPr lang="en-US" altLang="zh-CN" sz="2400"/>
              <a:t>differently</a:t>
            </a:r>
            <a:endParaRPr lang="zh-CN" altLang="en-US" sz="1800"/>
          </a:p>
        </p:txBody>
      </p:sp>
      <p:sp>
        <p:nvSpPr>
          <p:cNvPr id="5" name="内容占位符 1"/>
          <p:cNvSpPr txBox="1">
            <a:spLocks/>
          </p:cNvSpPr>
          <p:nvPr/>
        </p:nvSpPr>
        <p:spPr bwMode="auto">
          <a:xfrm>
            <a:off x="360854" y="2386588"/>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9</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考查名词。句意：年轻人说着，眼里充满了泪水，他说：</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您从来没说过我是小偷，您甚至从来没有区别对待我。</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Saying this the young man’s eyes filled with</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和语境可知，年轻人回忆往事很感动，眼里充满泪水。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泪水，可数名词，通常用复数形式。故填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tears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455928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smtClean="0">
                <a:solidFill>
                  <a:srgbClr val="00B0F0"/>
                </a:solidFill>
                <a:latin typeface="Times New Roman" panose="02020603050405020304" pitchFamily="18" charset="0"/>
                <a:ea typeface="宋体" panose="02010600030101010101" pitchFamily="2" charset="-122"/>
              </a:rPr>
              <a:t>10</a:t>
            </a:r>
            <a:r>
              <a:rPr lang="en-US" altLang="zh-CN" sz="2400" smtClean="0">
                <a:solidFill>
                  <a:srgbClr val="00B0F0"/>
                </a:solidFill>
                <a:latin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 根据前文老人没有说男孩是小偷可知，老人没有区别对待他。</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是副词，修饰动词，符合语境。故填</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differently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87482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1335</TotalTime>
  <Words>814</Words>
  <Application>Microsoft Office PowerPoint</Application>
  <PresentationFormat>自定义</PresentationFormat>
  <Paragraphs>39</Paragraphs>
  <Slides>9</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9</vt:i4>
      </vt:variant>
    </vt:vector>
  </HeadingPairs>
  <TitlesOfParts>
    <vt:vector size="17"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488</cp:revision>
  <dcterms:created xsi:type="dcterms:W3CDTF">2020-11-06T05:24:00Z</dcterms:created>
  <dcterms:modified xsi:type="dcterms:W3CDTF">2025-09-13T05:55:55Z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